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65" r:id="rId2"/>
    <p:sldId id="322" r:id="rId3"/>
    <p:sldId id="324" r:id="rId4"/>
    <p:sldId id="310" r:id="rId5"/>
    <p:sldId id="329" r:id="rId6"/>
    <p:sldId id="321" r:id="rId7"/>
    <p:sldId id="311" r:id="rId8"/>
    <p:sldId id="320" r:id="rId9"/>
    <p:sldId id="313" r:id="rId10"/>
    <p:sldId id="326" r:id="rId11"/>
    <p:sldId id="327" r:id="rId12"/>
    <p:sldId id="312" r:id="rId13"/>
    <p:sldId id="323" r:id="rId14"/>
    <p:sldId id="325" r:id="rId15"/>
    <p:sldId id="314" r:id="rId16"/>
  </p:sldIdLst>
  <p:sldSz cx="12188825" cy="6858000"/>
  <p:notesSz cx="6858000" cy="91440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94629" autoAdjust="0"/>
  </p:normalViewPr>
  <p:slideViewPr>
    <p:cSldViewPr showGuides="1">
      <p:cViewPr varScale="1">
        <p:scale>
          <a:sx n="65" d="100"/>
          <a:sy n="65" d="100"/>
        </p:scale>
        <p:origin x="716" y="36"/>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4/12/2019</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4/12/2019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4/12/2019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4/12/2019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4/12/2019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4/12/2019</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4/12/2019</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4/12/2019</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4/12/2019</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4/12/2019</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4/12/2019</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4/12/2019</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4/12/2019</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bitcoin.org/bitcoin.pdf" TargetMode="External"/><Relationship Id="rId2" Type="http://schemas.openxmlformats.org/officeDocument/2006/relationships/hyperlink" Target="https://www.bernardmarr.com/default.asp?contentID=1173" TargetMode="External"/><Relationship Id="rId1" Type="http://schemas.openxmlformats.org/officeDocument/2006/relationships/slideLayout" Target="../slideLayouts/slideLayout2.xml"/><Relationship Id="rId5" Type="http://schemas.openxmlformats.org/officeDocument/2006/relationships/hyperlink" Target="https://www.bernardmarr.com/default.asp?contentID=1168" TargetMode="External"/><Relationship Id="rId4" Type="http://schemas.openxmlformats.org/officeDocument/2006/relationships/hyperlink" Target="https://www.coindesk.com/consolidation-ahead-ether-sets-new-high-above-500/"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979612" y="1817914"/>
            <a:ext cx="8229600" cy="1981200"/>
          </a:xfrm>
        </p:spPr>
        <p:txBody>
          <a:bodyPr>
            <a:normAutofit/>
          </a:bodyPr>
          <a:lstStyle/>
          <a:p>
            <a:pPr algn="ctr"/>
            <a:r>
              <a:rPr lang="en-US" sz="7200" b="1" dirty="0"/>
              <a:t>Cryptocurrency Analysis</a:t>
            </a:r>
          </a:p>
        </p:txBody>
      </p:sp>
      <p:sp>
        <p:nvSpPr>
          <p:cNvPr id="4" name="Subtitle 3"/>
          <p:cNvSpPr>
            <a:spLocks noGrp="1"/>
          </p:cNvSpPr>
          <p:nvPr>
            <p:ph type="subTitle" idx="1"/>
          </p:nvPr>
        </p:nvSpPr>
        <p:spPr>
          <a:xfrm>
            <a:off x="1979612" y="4299857"/>
            <a:ext cx="8229600" cy="740229"/>
          </a:xfrm>
        </p:spPr>
        <p:txBody>
          <a:bodyPr>
            <a:normAutofit lnSpcReduction="10000"/>
          </a:bodyPr>
          <a:lstStyle/>
          <a:p>
            <a:pPr algn="ctr"/>
            <a:r>
              <a:rPr lang="it-IT" sz="4800" b="1" dirty="0"/>
              <a:t>2018</a:t>
            </a:r>
          </a:p>
          <a:p>
            <a:endParaRPr lang="it-IT" sz="4800" dirty="0"/>
          </a:p>
        </p:txBody>
      </p:sp>
      <p:sp>
        <p:nvSpPr>
          <p:cNvPr id="5" name="Subtitle 3">
            <a:extLst>
              <a:ext uri="{FF2B5EF4-FFF2-40B4-BE49-F238E27FC236}">
                <a16:creationId xmlns:a16="http://schemas.microsoft.com/office/drawing/2014/main" id="{A1CF3420-9C78-264D-AF56-2350F72DB9BB}"/>
              </a:ext>
            </a:extLst>
          </p:cNvPr>
          <p:cNvSpPr txBox="1">
            <a:spLocks/>
          </p:cNvSpPr>
          <p:nvPr/>
        </p:nvSpPr>
        <p:spPr>
          <a:xfrm>
            <a:off x="1979612" y="5040086"/>
            <a:ext cx="8229600" cy="16002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kern="1200" cap="all" spc="200" baseline="0">
                <a:solidFill>
                  <a:schemeClr val="accent1"/>
                </a:solidFill>
                <a:latin typeface="+mn-lt"/>
                <a:ea typeface="+mn-ea"/>
                <a:cs typeface="+mn-cs"/>
              </a:defRPr>
            </a:lvl1pPr>
            <a:lvl2pPr marL="457200" indent="0" algn="ctr" defTabSz="914400" rtl="0" eaLnBrk="1" latinLnBrk="0" hangingPunct="1">
              <a:lnSpc>
                <a:spcPct val="90000"/>
              </a:lnSpc>
              <a:spcBef>
                <a:spcPts val="1200"/>
              </a:spcBef>
              <a:buClr>
                <a:schemeClr val="accent1"/>
              </a:buClr>
              <a:buSzPct val="10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Clr>
                <a:schemeClr val="accent1"/>
              </a:buClr>
              <a:buSzPct val="10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Clr>
                <a:schemeClr val="accent1"/>
              </a:buClr>
              <a:buSzPct val="10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Clr>
                <a:schemeClr val="accent1"/>
              </a:buClr>
              <a:buSzPct val="10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spcBef>
                <a:spcPts val="600"/>
              </a:spcBef>
              <a:buClr>
                <a:schemeClr val="accent1"/>
              </a:buClr>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spcBef>
                <a:spcPts val="600"/>
              </a:spcBef>
              <a:buClr>
                <a:schemeClr val="accent1"/>
              </a:buClr>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spcBef>
                <a:spcPts val="600"/>
              </a:spcBef>
              <a:buClr>
                <a:schemeClr val="accent1"/>
              </a:buClr>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spcBef>
                <a:spcPts val="600"/>
              </a:spcBef>
              <a:buClr>
                <a:schemeClr val="accent1"/>
              </a:buClr>
              <a:buFont typeface="Arial" pitchFamily="34" charset="0"/>
              <a:buNone/>
              <a:defRPr sz="1600" kern="1200">
                <a:solidFill>
                  <a:schemeClr val="tx1">
                    <a:tint val="75000"/>
                  </a:schemeClr>
                </a:solidFill>
                <a:latin typeface="+mn-lt"/>
                <a:ea typeface="+mn-ea"/>
                <a:cs typeface="+mn-cs"/>
              </a:defRPr>
            </a:lvl9pPr>
          </a:lstStyle>
          <a:p>
            <a:pPr algn="ctr"/>
            <a:r>
              <a:rPr lang="it-IT" sz="2400" b="1" dirty="0">
                <a:solidFill>
                  <a:schemeClr val="tx1"/>
                </a:solidFill>
              </a:rPr>
              <a:t>Alex garfias</a:t>
            </a:r>
          </a:p>
          <a:p>
            <a:pPr algn="ctr"/>
            <a:r>
              <a:rPr lang="it-IT" sz="2400" b="1" dirty="0">
                <a:solidFill>
                  <a:schemeClr val="tx1"/>
                </a:solidFill>
              </a:rPr>
              <a:t>Andrew Scott</a:t>
            </a:r>
          </a:p>
          <a:p>
            <a:pPr algn="ctr"/>
            <a:r>
              <a:rPr lang="it-IT" sz="2400" b="1" dirty="0">
                <a:solidFill>
                  <a:schemeClr val="tx1"/>
                </a:solidFill>
              </a:rPr>
              <a:t>Aritra ghosh</a:t>
            </a:r>
          </a:p>
          <a:p>
            <a:pPr algn="ctr"/>
            <a:r>
              <a:rPr lang="it-IT" sz="2400" b="1" dirty="0">
                <a:solidFill>
                  <a:schemeClr val="tx1"/>
                </a:solidFill>
              </a:rPr>
              <a:t>Brandon </a:t>
            </a:r>
            <a:r>
              <a:rPr lang="it-IT" sz="2400" b="1" dirty="0" err="1">
                <a:solidFill>
                  <a:schemeClr val="tx1"/>
                </a:solidFill>
              </a:rPr>
              <a:t>leal</a:t>
            </a:r>
            <a:endParaRPr lang="it-IT" sz="2400" b="1" dirty="0">
              <a:solidFill>
                <a:schemeClr val="tx1"/>
              </a:solidFill>
            </a:endParaRPr>
          </a:p>
          <a:p>
            <a:endParaRPr lang="it-IT" sz="2400" b="1" dirty="0"/>
          </a:p>
        </p:txBody>
      </p:sp>
      <p:pic>
        <p:nvPicPr>
          <p:cNvPr id="8" name="Picture 7">
            <a:extLst>
              <a:ext uri="{FF2B5EF4-FFF2-40B4-BE49-F238E27FC236}">
                <a16:creationId xmlns:a16="http://schemas.microsoft.com/office/drawing/2014/main" id="{C5D74F56-2E7A-4D53-BE00-17F5B7E8B817}"/>
              </a:ext>
            </a:extLst>
          </p:cNvPr>
          <p:cNvPicPr>
            <a:picLocks noChangeAspect="1"/>
          </p:cNvPicPr>
          <p:nvPr/>
        </p:nvPicPr>
        <p:blipFill>
          <a:blip r:embed="rId2"/>
          <a:stretch>
            <a:fillRect/>
          </a:stretch>
        </p:blipFill>
        <p:spPr>
          <a:xfrm>
            <a:off x="0" y="0"/>
            <a:ext cx="2284412" cy="1905000"/>
          </a:xfrm>
          <a:prstGeom prst="rect">
            <a:avLst/>
          </a:prstGeom>
        </p:spPr>
      </p:pic>
      <p:pic>
        <p:nvPicPr>
          <p:cNvPr id="9" name="Picture 8">
            <a:extLst>
              <a:ext uri="{FF2B5EF4-FFF2-40B4-BE49-F238E27FC236}">
                <a16:creationId xmlns:a16="http://schemas.microsoft.com/office/drawing/2014/main" id="{53D02964-788D-46B9-BB2C-D9B3D83690B1}"/>
              </a:ext>
            </a:extLst>
          </p:cNvPr>
          <p:cNvPicPr>
            <a:picLocks noChangeAspect="1"/>
          </p:cNvPicPr>
          <p:nvPr/>
        </p:nvPicPr>
        <p:blipFill>
          <a:blip r:embed="rId2"/>
          <a:stretch>
            <a:fillRect/>
          </a:stretch>
        </p:blipFill>
        <p:spPr>
          <a:xfrm>
            <a:off x="9934201" y="0"/>
            <a:ext cx="2284412" cy="1905000"/>
          </a:xfrm>
          <a:prstGeom prst="rect">
            <a:avLst/>
          </a:prstGeom>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F541D-6F59-4653-AF68-BC6364514B93}"/>
              </a:ext>
            </a:extLst>
          </p:cNvPr>
          <p:cNvSpPr>
            <a:spLocks noGrp="1"/>
          </p:cNvSpPr>
          <p:nvPr>
            <p:ph type="title"/>
          </p:nvPr>
        </p:nvSpPr>
        <p:spPr>
          <a:xfrm>
            <a:off x="1522413" y="381000"/>
            <a:ext cx="9144001" cy="1066800"/>
          </a:xfrm>
        </p:spPr>
        <p:txBody>
          <a:bodyPr/>
          <a:lstStyle/>
          <a:p>
            <a:r>
              <a:rPr lang="en-US" dirty="0"/>
              <a:t>Brandon</a:t>
            </a:r>
          </a:p>
        </p:txBody>
      </p:sp>
      <p:pic>
        <p:nvPicPr>
          <p:cNvPr id="4" name="Content Placeholder 3">
            <a:extLst>
              <a:ext uri="{FF2B5EF4-FFF2-40B4-BE49-F238E27FC236}">
                <a16:creationId xmlns:a16="http://schemas.microsoft.com/office/drawing/2014/main" id="{BB2CE2C6-6457-47B3-B789-6C934980FBB9}"/>
              </a:ext>
            </a:extLst>
          </p:cNvPr>
          <p:cNvPicPr>
            <a:picLocks noGrp="1" noChangeAspect="1"/>
          </p:cNvPicPr>
          <p:nvPr>
            <p:ph idx="1"/>
          </p:nvPr>
        </p:nvPicPr>
        <p:blipFill>
          <a:blip r:embed="rId2"/>
          <a:stretch>
            <a:fillRect/>
          </a:stretch>
        </p:blipFill>
        <p:spPr>
          <a:xfrm>
            <a:off x="1827212" y="1752600"/>
            <a:ext cx="7239000" cy="3200400"/>
          </a:xfrm>
          <a:prstGeom prst="rect">
            <a:avLst/>
          </a:prstGeom>
        </p:spPr>
      </p:pic>
      <p:pic>
        <p:nvPicPr>
          <p:cNvPr id="6" name="Picture 5">
            <a:extLst>
              <a:ext uri="{FF2B5EF4-FFF2-40B4-BE49-F238E27FC236}">
                <a16:creationId xmlns:a16="http://schemas.microsoft.com/office/drawing/2014/main" id="{DC606A67-68D8-4210-AF5F-E7AA15447CFC}"/>
              </a:ext>
            </a:extLst>
          </p:cNvPr>
          <p:cNvPicPr>
            <a:picLocks noChangeAspect="1"/>
          </p:cNvPicPr>
          <p:nvPr/>
        </p:nvPicPr>
        <p:blipFill>
          <a:blip r:embed="rId3"/>
          <a:stretch>
            <a:fillRect/>
          </a:stretch>
        </p:blipFill>
        <p:spPr>
          <a:xfrm>
            <a:off x="1827212" y="5105400"/>
            <a:ext cx="7315200" cy="923925"/>
          </a:xfrm>
          <a:prstGeom prst="rect">
            <a:avLst/>
          </a:prstGeom>
        </p:spPr>
      </p:pic>
    </p:spTree>
    <p:extLst>
      <p:ext uri="{BB962C8B-B14F-4D97-AF65-F5344CB8AC3E}">
        <p14:creationId xmlns:p14="http://schemas.microsoft.com/office/powerpoint/2010/main" val="176362819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C4688-5891-4B53-A880-085DF034B3C5}"/>
              </a:ext>
            </a:extLst>
          </p:cNvPr>
          <p:cNvSpPr>
            <a:spLocks noGrp="1"/>
          </p:cNvSpPr>
          <p:nvPr>
            <p:ph type="title"/>
          </p:nvPr>
        </p:nvSpPr>
        <p:spPr/>
        <p:txBody>
          <a:bodyPr/>
          <a:lstStyle/>
          <a:p>
            <a:r>
              <a:rPr lang="en-US" dirty="0"/>
              <a:t>Brandon</a:t>
            </a:r>
          </a:p>
        </p:txBody>
      </p:sp>
      <p:sp>
        <p:nvSpPr>
          <p:cNvPr id="3" name="Content Placeholder 2">
            <a:extLst>
              <a:ext uri="{FF2B5EF4-FFF2-40B4-BE49-F238E27FC236}">
                <a16:creationId xmlns:a16="http://schemas.microsoft.com/office/drawing/2014/main" id="{52CFE8FA-275E-42C6-AB5E-B820C32BAFD8}"/>
              </a:ext>
            </a:extLst>
          </p:cNvPr>
          <p:cNvSpPr>
            <a:spLocks noGrp="1"/>
          </p:cNvSpPr>
          <p:nvPr>
            <p:ph idx="1"/>
          </p:nvPr>
        </p:nvSpPr>
        <p:spPr/>
        <p:txBody>
          <a:bodyPr/>
          <a:lstStyle/>
          <a:p>
            <a:r>
              <a:rPr lang="en-US" dirty="0"/>
              <a:t>Pending </a:t>
            </a:r>
          </a:p>
          <a:p>
            <a:endParaRPr lang="en-US" dirty="0"/>
          </a:p>
          <a:p>
            <a:endParaRPr lang="en-US" dirty="0"/>
          </a:p>
        </p:txBody>
      </p:sp>
    </p:spTree>
    <p:extLst>
      <p:ext uri="{BB962C8B-B14F-4D97-AF65-F5344CB8AC3E}">
        <p14:creationId xmlns:p14="http://schemas.microsoft.com/office/powerpoint/2010/main" val="5154974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What is Cryptocurrency Hedging?</a:t>
            </a:r>
          </a:p>
        </p:txBody>
      </p:sp>
      <p:sp>
        <p:nvSpPr>
          <p:cNvPr id="2" name="Content Placeholder 1">
            <a:extLst>
              <a:ext uri="{FF2B5EF4-FFF2-40B4-BE49-F238E27FC236}">
                <a16:creationId xmlns:a16="http://schemas.microsoft.com/office/drawing/2014/main" id="{B9A52BF5-E31A-48F2-B4A6-9ADB8FF4850A}"/>
              </a:ext>
            </a:extLst>
          </p:cNvPr>
          <p:cNvSpPr>
            <a:spLocks noGrp="1"/>
          </p:cNvSpPr>
          <p:nvPr>
            <p:ph idx="1"/>
          </p:nvPr>
        </p:nvSpPr>
        <p:spPr>
          <a:xfrm>
            <a:off x="1522413" y="1904999"/>
            <a:ext cx="9134391" cy="4572001"/>
          </a:xfrm>
        </p:spPr>
        <p:txBody>
          <a:bodyPr>
            <a:normAutofit fontScale="85000" lnSpcReduction="10000"/>
          </a:bodyPr>
          <a:lstStyle/>
          <a:p>
            <a:r>
              <a:rPr lang="en-US" dirty="0"/>
              <a:t>Hedging is a risk reduction strategy that typically involves taking an offsetting position on one’s primary asset, it provides insurance, reducing the potential for loss.</a:t>
            </a:r>
          </a:p>
          <a:p>
            <a:r>
              <a:rPr lang="en-US" dirty="0" err="1"/>
              <a:t>Hedgind</a:t>
            </a:r>
            <a:r>
              <a:rPr lang="en-US" dirty="0"/>
              <a:t> Methods:</a:t>
            </a:r>
          </a:p>
          <a:p>
            <a:pPr marL="688975" lvl="1" indent="-457200">
              <a:buFont typeface="+mj-lt"/>
              <a:buAutoNum type="arabicPeriod"/>
            </a:pPr>
            <a:r>
              <a:rPr lang="en-US" dirty="0"/>
              <a:t>Although diversification is a common way to mitigate risk in the stock market, it looks somewhat different in the cryptocurrency market.</a:t>
            </a:r>
          </a:p>
          <a:p>
            <a:pPr marL="908050" lvl="2" indent="-457200">
              <a:buFont typeface="+mj-lt"/>
              <a:buAutoNum type="arabicPeriod"/>
            </a:pPr>
            <a:r>
              <a:rPr lang="en-US" dirty="0"/>
              <a:t> Most coins are very volatile and the market generally trends together day to day.  </a:t>
            </a:r>
          </a:p>
          <a:p>
            <a:pPr marL="908050" lvl="2" indent="-457200">
              <a:buFont typeface="+mj-lt"/>
              <a:buAutoNum type="arabicPeriod"/>
            </a:pPr>
            <a:r>
              <a:rPr lang="en-US" dirty="0"/>
              <a:t>The best strategy for hedging against too much risk is to build the foundation of your portfolio on the most reputable coins, such as Bitcoin, Ethereum and Ripple which are the least volatile and could be decent hedges </a:t>
            </a:r>
            <a:r>
              <a:rPr lang="en-US" dirty="0" err="1"/>
              <a:t>agains</a:t>
            </a:r>
            <a:r>
              <a:rPr lang="en-US" dirty="0"/>
              <a:t> other riskier coins.  It is important to maintain a healthy mix. </a:t>
            </a:r>
          </a:p>
          <a:p>
            <a:pPr marL="688975" lvl="1" indent="-457200">
              <a:buFont typeface="+mj-lt"/>
              <a:buAutoNum type="arabicPeriod"/>
            </a:pPr>
            <a:r>
              <a:rPr lang="en-US" dirty="0"/>
              <a:t>Another tip for hedging cryptocurrencies, is to make an account on an exchange that lets you hold money in fiat currency as well as cryptocurrency. </a:t>
            </a:r>
          </a:p>
          <a:p>
            <a:pPr marL="908050" lvl="2" indent="-457200">
              <a:buFont typeface="+mj-lt"/>
              <a:buAutoNum type="arabicPeriod"/>
            </a:pPr>
            <a:r>
              <a:rPr lang="en-US" dirty="0"/>
              <a:t>This makes it easy to transfer money in between and not get stuck in a bind if a major crash occurs. </a:t>
            </a:r>
          </a:p>
          <a:p>
            <a:pPr marL="908050" lvl="2" indent="-457200">
              <a:buFont typeface="+mj-lt"/>
              <a:buAutoNum type="arabicPeriod"/>
            </a:pPr>
            <a:r>
              <a:rPr lang="en-US" dirty="0"/>
              <a:t>This also allows you to quickly take advantage of optimal exchange rates and adjust the proportion of money you have invested. </a:t>
            </a:r>
          </a:p>
          <a:p>
            <a:pPr marL="908050" lvl="2" indent="-457200">
              <a:buFont typeface="+mj-lt"/>
              <a:buAutoNum type="arabicPeriod"/>
            </a:pPr>
            <a:r>
              <a:rPr lang="en-US" dirty="0"/>
              <a:t>You can also invest in Tether, a cryptocurrency that tracks its value with that of the U.S. dollar, and trade in and out of other coins that way.</a:t>
            </a:r>
          </a:p>
          <a:p>
            <a:pPr marL="688975" lvl="1" indent="-457200">
              <a:buFont typeface="+mj-lt"/>
              <a:buAutoNum type="arabicPeriod"/>
            </a:pPr>
            <a:endParaRPr lang="en-US" dirty="0"/>
          </a:p>
          <a:p>
            <a:pPr lvl="1"/>
            <a:endParaRPr lang="en-US" dirty="0"/>
          </a:p>
          <a:p>
            <a:endParaRPr lang="en-US" dirty="0"/>
          </a:p>
        </p:txBody>
      </p:sp>
    </p:spTree>
    <p:extLst>
      <p:ext uri="{BB962C8B-B14F-4D97-AF65-F5344CB8AC3E}">
        <p14:creationId xmlns:p14="http://schemas.microsoft.com/office/powerpoint/2010/main" val="46223807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1143000"/>
            <a:ext cx="9144001" cy="609600"/>
          </a:xfrm>
        </p:spPr>
        <p:txBody>
          <a:bodyPr/>
          <a:lstStyle/>
          <a:p>
            <a:r>
              <a:rPr lang="en-US" b="1" dirty="0"/>
              <a:t>Cryptocurrency historic regression</a:t>
            </a:r>
          </a:p>
        </p:txBody>
      </p:sp>
      <p:sp>
        <p:nvSpPr>
          <p:cNvPr id="14" name="Content Placeholder 13"/>
          <p:cNvSpPr>
            <a:spLocks noGrp="1"/>
          </p:cNvSpPr>
          <p:nvPr>
            <p:ph idx="1"/>
          </p:nvPr>
        </p:nvSpPr>
        <p:spPr/>
        <p:txBody>
          <a:bodyPr>
            <a:normAutofit/>
          </a:bodyPr>
          <a:lstStyle/>
          <a:p>
            <a:r>
              <a:rPr lang="en-US" sz="1800" dirty="0"/>
              <a:t>To build a hedging chart, we first had to create a historic regression for 2018; the F-statistics and the prob (f-statistics) are measures of overall model statistical significance.  The F-statistics are trustworthy only if the prob (f-statistic) is not significant.  </a:t>
            </a:r>
          </a:p>
          <a:p>
            <a:endParaRPr lang="en-US" sz="1800" dirty="0"/>
          </a:p>
          <a:p>
            <a:endParaRPr lang="en-US" sz="1800" dirty="0"/>
          </a:p>
        </p:txBody>
      </p:sp>
      <p:pic>
        <p:nvPicPr>
          <p:cNvPr id="2" name="Picture 1">
            <a:extLst>
              <a:ext uri="{FF2B5EF4-FFF2-40B4-BE49-F238E27FC236}">
                <a16:creationId xmlns:a16="http://schemas.microsoft.com/office/drawing/2014/main" id="{091FFB11-CB96-44E2-A6DF-FA9868B0C27A}"/>
              </a:ext>
            </a:extLst>
          </p:cNvPr>
          <p:cNvPicPr>
            <a:picLocks noChangeAspect="1"/>
          </p:cNvPicPr>
          <p:nvPr/>
        </p:nvPicPr>
        <p:blipFill>
          <a:blip r:embed="rId2"/>
          <a:stretch>
            <a:fillRect/>
          </a:stretch>
        </p:blipFill>
        <p:spPr>
          <a:xfrm>
            <a:off x="1903412" y="2743199"/>
            <a:ext cx="6172200" cy="3428999"/>
          </a:xfrm>
          <a:prstGeom prst="rect">
            <a:avLst/>
          </a:prstGeom>
        </p:spPr>
      </p:pic>
      <p:pic>
        <p:nvPicPr>
          <p:cNvPr id="3" name="Picture 2">
            <a:extLst>
              <a:ext uri="{FF2B5EF4-FFF2-40B4-BE49-F238E27FC236}">
                <a16:creationId xmlns:a16="http://schemas.microsoft.com/office/drawing/2014/main" id="{56F6D96B-F491-41AE-BA54-7F49C4BA672C}"/>
              </a:ext>
            </a:extLst>
          </p:cNvPr>
          <p:cNvPicPr>
            <a:picLocks noChangeAspect="1"/>
          </p:cNvPicPr>
          <p:nvPr/>
        </p:nvPicPr>
        <p:blipFill>
          <a:blip r:embed="rId3"/>
          <a:stretch>
            <a:fillRect/>
          </a:stretch>
        </p:blipFill>
        <p:spPr>
          <a:xfrm>
            <a:off x="8304212" y="3048000"/>
            <a:ext cx="2209800" cy="1905000"/>
          </a:xfrm>
          <a:prstGeom prst="rect">
            <a:avLst/>
          </a:prstGeom>
        </p:spPr>
      </p:pic>
    </p:spTree>
    <p:extLst>
      <p:ext uri="{BB962C8B-B14F-4D97-AF65-F5344CB8AC3E}">
        <p14:creationId xmlns:p14="http://schemas.microsoft.com/office/powerpoint/2010/main" val="20242222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E6282-315F-4BB9-BEA1-C4BE7B63EFD1}"/>
              </a:ext>
            </a:extLst>
          </p:cNvPr>
          <p:cNvSpPr>
            <a:spLocks noGrp="1"/>
          </p:cNvSpPr>
          <p:nvPr>
            <p:ph type="title"/>
          </p:nvPr>
        </p:nvSpPr>
        <p:spPr>
          <a:xfrm>
            <a:off x="1522413" y="381000"/>
            <a:ext cx="9144001" cy="1066800"/>
          </a:xfrm>
        </p:spPr>
        <p:txBody>
          <a:bodyPr/>
          <a:lstStyle/>
          <a:p>
            <a:r>
              <a:rPr lang="en-US" b="1" dirty="0"/>
              <a:t>Cryptocurrency Hedging Chart</a:t>
            </a:r>
          </a:p>
        </p:txBody>
      </p:sp>
      <p:sp>
        <p:nvSpPr>
          <p:cNvPr id="3" name="Content Placeholder 2">
            <a:extLst>
              <a:ext uri="{FF2B5EF4-FFF2-40B4-BE49-F238E27FC236}">
                <a16:creationId xmlns:a16="http://schemas.microsoft.com/office/drawing/2014/main" id="{7D3CE230-F01B-4E6D-A206-050CE347DE64}"/>
              </a:ext>
            </a:extLst>
          </p:cNvPr>
          <p:cNvSpPr>
            <a:spLocks noGrp="1"/>
          </p:cNvSpPr>
          <p:nvPr>
            <p:ph idx="1"/>
          </p:nvPr>
        </p:nvSpPr>
        <p:spPr>
          <a:xfrm>
            <a:off x="760413" y="1600200"/>
            <a:ext cx="9896392" cy="5181601"/>
          </a:xfrm>
        </p:spPr>
        <p:txBody>
          <a:bodyPr>
            <a:normAutofit/>
          </a:bodyPr>
          <a:lstStyle/>
          <a:p>
            <a:r>
              <a:rPr lang="en-US" sz="1600" dirty="0"/>
              <a:t>A good way to understand hedging is to think of Gap insurance; although, there is a difference  -Gap insurance involves paying someone to bear the risk, while hedging involves making an investment to offset the risk. </a:t>
            </a:r>
          </a:p>
          <a:p>
            <a:r>
              <a:rPr lang="en-US" sz="1600" dirty="0"/>
              <a:t>This graph shows the hedging line to offset the risk on BTC only, and as you can see hedging really played a good role protecting the investment in rough times, thus avoid a greater loss. </a:t>
            </a:r>
          </a:p>
        </p:txBody>
      </p:sp>
      <p:pic>
        <p:nvPicPr>
          <p:cNvPr id="4" name="Picture 3">
            <a:extLst>
              <a:ext uri="{FF2B5EF4-FFF2-40B4-BE49-F238E27FC236}">
                <a16:creationId xmlns:a16="http://schemas.microsoft.com/office/drawing/2014/main" id="{C927A341-240D-455B-B099-17AE19D3EA07}"/>
              </a:ext>
            </a:extLst>
          </p:cNvPr>
          <p:cNvPicPr>
            <a:picLocks noChangeAspect="1"/>
          </p:cNvPicPr>
          <p:nvPr/>
        </p:nvPicPr>
        <p:blipFill>
          <a:blip r:embed="rId2"/>
          <a:stretch>
            <a:fillRect/>
          </a:stretch>
        </p:blipFill>
        <p:spPr>
          <a:xfrm>
            <a:off x="1141412" y="2819400"/>
            <a:ext cx="8610600" cy="3962401"/>
          </a:xfrm>
          <a:prstGeom prst="rect">
            <a:avLst/>
          </a:prstGeom>
        </p:spPr>
      </p:pic>
    </p:spTree>
    <p:extLst>
      <p:ext uri="{BB962C8B-B14F-4D97-AF65-F5344CB8AC3E}">
        <p14:creationId xmlns:p14="http://schemas.microsoft.com/office/powerpoint/2010/main" val="386102446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7612" y="1524000"/>
            <a:ext cx="8692399" cy="2286000"/>
          </a:xfrm>
        </p:spPr>
        <p:txBody>
          <a:bodyPr>
            <a:noAutofit/>
          </a:bodyPr>
          <a:lstStyle/>
          <a:p>
            <a:pPr algn="ctr"/>
            <a:r>
              <a:rPr lang="en-US" sz="7200" b="1" dirty="0"/>
              <a:t>Questions or Comments?</a:t>
            </a:r>
          </a:p>
        </p:txBody>
      </p:sp>
    </p:spTree>
    <p:extLst>
      <p:ext uri="{BB962C8B-B14F-4D97-AF65-F5344CB8AC3E}">
        <p14:creationId xmlns:p14="http://schemas.microsoft.com/office/powerpoint/2010/main" val="24781601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1143000"/>
            <a:ext cx="9144001" cy="609600"/>
          </a:xfrm>
        </p:spPr>
        <p:txBody>
          <a:bodyPr/>
          <a:lstStyle/>
          <a:p>
            <a:r>
              <a:rPr lang="en-US" b="1" dirty="0"/>
              <a:t>Team Motivation for Crypto</a:t>
            </a:r>
          </a:p>
        </p:txBody>
      </p:sp>
      <p:sp>
        <p:nvSpPr>
          <p:cNvPr id="14" name="Content Placeholder 13"/>
          <p:cNvSpPr>
            <a:spLocks noGrp="1"/>
          </p:cNvSpPr>
          <p:nvPr>
            <p:ph idx="1"/>
          </p:nvPr>
        </p:nvSpPr>
        <p:spPr/>
        <p:txBody>
          <a:bodyPr/>
          <a:lstStyle/>
          <a:p>
            <a:pPr lvl="1"/>
            <a:r>
              <a:rPr lang="en-US" sz="2400" dirty="0"/>
              <a:t>Much of our motivation surrounding choosing crypto currency is because it’s a hot topic right now.</a:t>
            </a:r>
          </a:p>
          <a:p>
            <a:pPr lvl="1"/>
            <a:r>
              <a:rPr lang="en-US" sz="2400" dirty="0"/>
              <a:t>We wanted to know based on historical data if crypto currencies were a good option for long term investments?</a:t>
            </a:r>
          </a:p>
          <a:p>
            <a:pPr lvl="1"/>
            <a:r>
              <a:rPr lang="en-US" sz="2400" dirty="0"/>
              <a:t>Using historical data are crypto currencies a good choice to use to trade with?</a:t>
            </a:r>
          </a:p>
          <a:p>
            <a:pPr lvl="1"/>
            <a:r>
              <a:rPr lang="en-US" sz="2400" dirty="0"/>
              <a:t>Do currency changes correlate with each other?</a:t>
            </a:r>
          </a:p>
          <a:p>
            <a:pPr lvl="1"/>
            <a:r>
              <a:rPr lang="en-US" sz="2400" dirty="0"/>
              <a:t>We leveraged Bitcoin, </a:t>
            </a:r>
            <a:r>
              <a:rPr lang="en-US" sz="2400" dirty="0" err="1"/>
              <a:t>LiteCoin</a:t>
            </a:r>
            <a:r>
              <a:rPr lang="en-US" sz="2400" dirty="0"/>
              <a:t>, and Ethereum</a:t>
            </a:r>
          </a:p>
          <a:p>
            <a:pPr lvl="1"/>
            <a:endParaRPr lang="en-US" dirty="0"/>
          </a:p>
        </p:txBody>
      </p:sp>
    </p:spTree>
    <p:extLst>
      <p:ext uri="{BB962C8B-B14F-4D97-AF65-F5344CB8AC3E}">
        <p14:creationId xmlns:p14="http://schemas.microsoft.com/office/powerpoint/2010/main" val="33336686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1143000"/>
            <a:ext cx="9144001" cy="609600"/>
          </a:xfrm>
        </p:spPr>
        <p:txBody>
          <a:bodyPr/>
          <a:lstStyle/>
          <a:p>
            <a:r>
              <a:rPr lang="en-US" b="1" dirty="0"/>
              <a:t>Results High-level</a:t>
            </a:r>
          </a:p>
        </p:txBody>
      </p:sp>
      <p:sp>
        <p:nvSpPr>
          <p:cNvPr id="14" name="Content Placeholder 13"/>
          <p:cNvSpPr>
            <a:spLocks noGrp="1"/>
          </p:cNvSpPr>
          <p:nvPr>
            <p:ph idx="1"/>
          </p:nvPr>
        </p:nvSpPr>
        <p:spPr/>
        <p:txBody>
          <a:bodyPr>
            <a:normAutofit/>
          </a:bodyPr>
          <a:lstStyle/>
          <a:p>
            <a:pPr lvl="1"/>
            <a:r>
              <a:rPr lang="en-US" sz="2400" dirty="0"/>
              <a:t>Based off of 2018 historical data, crypto currencies do not make a good long term investment</a:t>
            </a:r>
          </a:p>
          <a:p>
            <a:pPr lvl="1"/>
            <a:r>
              <a:rPr lang="en-US" sz="2400" dirty="0"/>
              <a:t>However choosing to trade currencies can make for a profitable portfolio as you will see in the next few slides</a:t>
            </a:r>
          </a:p>
          <a:p>
            <a:pPr lvl="1"/>
            <a:r>
              <a:rPr lang="en-US" sz="2400" dirty="0"/>
              <a:t>Daily variances vary greatly</a:t>
            </a:r>
          </a:p>
          <a:p>
            <a:pPr lvl="1"/>
            <a:r>
              <a:rPr lang="en-US" sz="2400" dirty="0"/>
              <a:t>The high volatility of the cryptocurrency vs other investments markets drives investors away, although it has gained popularity in the last few years, investors seem very hesitant and do not consider it as a greatest investment option. </a:t>
            </a:r>
          </a:p>
        </p:txBody>
      </p:sp>
    </p:spTree>
    <p:extLst>
      <p:ext uri="{BB962C8B-B14F-4D97-AF65-F5344CB8AC3E}">
        <p14:creationId xmlns:p14="http://schemas.microsoft.com/office/powerpoint/2010/main" val="34830977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b="1" dirty="0"/>
              <a:t>HISTORY &amp; EVOLUTION</a:t>
            </a:r>
          </a:p>
        </p:txBody>
      </p:sp>
      <p:sp>
        <p:nvSpPr>
          <p:cNvPr id="14" name="Content Placeholder 13"/>
          <p:cNvSpPr>
            <a:spLocks noGrp="1"/>
          </p:cNvSpPr>
          <p:nvPr>
            <p:ph idx="1"/>
          </p:nvPr>
        </p:nvSpPr>
        <p:spPr/>
        <p:txBody>
          <a:bodyPr/>
          <a:lstStyle/>
          <a:p>
            <a:r>
              <a:rPr lang="en-US" b="1" dirty="0"/>
              <a:t>1998 – 2009 The pre-Bitcoin years to 2018</a:t>
            </a:r>
          </a:p>
          <a:p>
            <a:pPr lvl="1"/>
            <a:r>
              <a:rPr lang="en-US" dirty="0"/>
              <a:t>Although Bitcoin was the first established </a:t>
            </a:r>
            <a:r>
              <a:rPr lang="en-US" dirty="0">
                <a:hlinkClick r:id="rId2">
                  <a:extLst>
                    <a:ext uri="{A12FA001-AC4F-418D-AE19-62706E023703}">
                      <ahyp:hlinkClr xmlns:ahyp="http://schemas.microsoft.com/office/drawing/2018/hyperlinkcolor" val="tx"/>
                    </a:ext>
                  </a:extLst>
                </a:hlinkClick>
              </a:rPr>
              <a:t>cryptocurrency</a:t>
            </a:r>
            <a:r>
              <a:rPr lang="en-US" dirty="0"/>
              <a:t>, there had been previous attempts at creating online currencies, two examples of these were B-Money and Bit Gold, which were formulated but never fully developed.</a:t>
            </a:r>
          </a:p>
          <a:p>
            <a:pPr lvl="1"/>
            <a:r>
              <a:rPr lang="en-US" dirty="0"/>
              <a:t>In 2009, a paper called </a:t>
            </a:r>
            <a:r>
              <a:rPr lang="en-US" dirty="0">
                <a:hlinkClick r:id="rId3">
                  <a:extLst>
                    <a:ext uri="{A12FA001-AC4F-418D-AE19-62706E023703}">
                      <ahyp:hlinkClr xmlns:ahyp="http://schemas.microsoft.com/office/drawing/2018/hyperlinkcolor" val="tx"/>
                    </a:ext>
                  </a:extLst>
                </a:hlinkClick>
              </a:rPr>
              <a:t>Bitcoin – A Peer to Peer Electronic Cash System</a:t>
            </a:r>
            <a:r>
              <a:rPr lang="en-US" dirty="0"/>
              <a:t> was posted to a mailing list discussion on cryptography by Satoshi Nakamoto, whose real identity remains a mystery.</a:t>
            </a:r>
            <a:endParaRPr lang="en-US" b="1" dirty="0"/>
          </a:p>
          <a:p>
            <a:pPr lvl="1"/>
            <a:r>
              <a:rPr lang="en-US" dirty="0"/>
              <a:t>In 2010, Bitcoin is finally valued, then in 2011 rivals appear (</a:t>
            </a:r>
            <a:r>
              <a:rPr lang="en-US" dirty="0" err="1"/>
              <a:t>Namecoin</a:t>
            </a:r>
            <a:r>
              <a:rPr lang="en-US" dirty="0"/>
              <a:t> &amp; Litecoin) which led to Bitcoin crash in 2013.</a:t>
            </a:r>
          </a:p>
          <a:p>
            <a:pPr lvl="1"/>
            <a:r>
              <a:rPr lang="en-US" dirty="0"/>
              <a:t>Ethereum appears in 2016 enabling the cryptocurrency known as </a:t>
            </a:r>
            <a:r>
              <a:rPr lang="en-US" dirty="0">
                <a:hlinkClick r:id="rId4">
                  <a:extLst>
                    <a:ext uri="{A12FA001-AC4F-418D-AE19-62706E023703}">
                      <ahyp:hlinkClr xmlns:ahyp="http://schemas.microsoft.com/office/drawing/2018/hyperlinkcolor" val="tx"/>
                    </a:ext>
                  </a:extLst>
                </a:hlinkClick>
              </a:rPr>
              <a:t>Ether</a:t>
            </a:r>
            <a:r>
              <a:rPr lang="en-US" dirty="0"/>
              <a:t> to facilitate </a:t>
            </a:r>
            <a:r>
              <a:rPr lang="en-US" dirty="0">
                <a:hlinkClick r:id="rId5">
                  <a:extLst>
                    <a:ext uri="{A12FA001-AC4F-418D-AE19-62706E023703}">
                      <ahyp:hlinkClr xmlns:ahyp="http://schemas.microsoft.com/office/drawing/2018/hyperlinkcolor" val="tx"/>
                    </a:ext>
                  </a:extLst>
                </a:hlinkClick>
              </a:rPr>
              <a:t>blockchain</a:t>
            </a:r>
            <a:r>
              <a:rPr lang="en-US" dirty="0"/>
              <a:t>-based smart contracts and apps.</a:t>
            </a: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AC4EA-B78F-4F36-904A-9A3D43D19D97}"/>
              </a:ext>
            </a:extLst>
          </p:cNvPr>
          <p:cNvSpPr>
            <a:spLocks noGrp="1"/>
          </p:cNvSpPr>
          <p:nvPr>
            <p:ph type="title"/>
          </p:nvPr>
        </p:nvSpPr>
        <p:spPr/>
        <p:txBody>
          <a:bodyPr>
            <a:normAutofit/>
          </a:bodyPr>
          <a:lstStyle/>
          <a:p>
            <a:r>
              <a:rPr lang="en-US" sz="4000" b="1" dirty="0"/>
              <a:t>Volume Comparison</a:t>
            </a:r>
          </a:p>
        </p:txBody>
      </p:sp>
      <p:sp>
        <p:nvSpPr>
          <p:cNvPr id="3" name="Content Placeholder 2">
            <a:extLst>
              <a:ext uri="{FF2B5EF4-FFF2-40B4-BE49-F238E27FC236}">
                <a16:creationId xmlns:a16="http://schemas.microsoft.com/office/drawing/2014/main" id="{AA7F8617-DABE-49DA-939E-9E4D7DBC4769}"/>
              </a:ext>
            </a:extLst>
          </p:cNvPr>
          <p:cNvSpPr>
            <a:spLocks noGrp="1"/>
          </p:cNvSpPr>
          <p:nvPr>
            <p:ph idx="1"/>
          </p:nvPr>
        </p:nvSpPr>
        <p:spPr/>
        <p:txBody>
          <a:bodyPr/>
          <a:lstStyle/>
          <a:p>
            <a:r>
              <a:rPr lang="en-US" sz="2000" dirty="0"/>
              <a:t>In 2017 cryptocurrency had a huge </a:t>
            </a:r>
            <a:r>
              <a:rPr lang="en-US" sz="2000" dirty="0" err="1"/>
              <a:t>spyke</a:t>
            </a:r>
            <a:r>
              <a:rPr lang="en-US" sz="2000" dirty="0"/>
              <a:t> in the market, but 2018 was bad. Among the top cryptos, the fell was (around -34%). </a:t>
            </a:r>
          </a:p>
          <a:p>
            <a:r>
              <a:rPr lang="en-US" sz="2000" dirty="0"/>
              <a:t>BTC fell by -73%, which actually correlates to its long term volatility.</a:t>
            </a:r>
            <a:r>
              <a:rPr lang="en-US" dirty="0"/>
              <a:t> </a:t>
            </a:r>
          </a:p>
          <a:p>
            <a:endParaRPr lang="en-US" dirty="0"/>
          </a:p>
        </p:txBody>
      </p:sp>
      <p:pic>
        <p:nvPicPr>
          <p:cNvPr id="4" name="Content Placeholder 3">
            <a:extLst>
              <a:ext uri="{FF2B5EF4-FFF2-40B4-BE49-F238E27FC236}">
                <a16:creationId xmlns:a16="http://schemas.microsoft.com/office/drawing/2014/main" id="{6CE0A560-FC63-41EE-957B-412CEDBA33A2}"/>
              </a:ext>
            </a:extLst>
          </p:cNvPr>
          <p:cNvPicPr>
            <a:picLocks noChangeAspect="1"/>
          </p:cNvPicPr>
          <p:nvPr/>
        </p:nvPicPr>
        <p:blipFill>
          <a:blip r:embed="rId2"/>
          <a:stretch>
            <a:fillRect/>
          </a:stretch>
        </p:blipFill>
        <p:spPr>
          <a:xfrm>
            <a:off x="1903412" y="3200400"/>
            <a:ext cx="7467600" cy="2667000"/>
          </a:xfrm>
          <a:prstGeom prst="rect">
            <a:avLst/>
          </a:prstGeom>
        </p:spPr>
      </p:pic>
    </p:spTree>
    <p:extLst>
      <p:ext uri="{BB962C8B-B14F-4D97-AF65-F5344CB8AC3E}">
        <p14:creationId xmlns:p14="http://schemas.microsoft.com/office/powerpoint/2010/main" val="57946678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3" y="1143000"/>
            <a:ext cx="9144001" cy="609600"/>
          </a:xfrm>
        </p:spPr>
        <p:txBody>
          <a:bodyPr/>
          <a:lstStyle/>
          <a:p>
            <a:r>
              <a:rPr lang="en-US" b="1" dirty="0"/>
              <a:t>Data Cleaning and Exploration</a:t>
            </a:r>
          </a:p>
        </p:txBody>
      </p:sp>
      <p:sp>
        <p:nvSpPr>
          <p:cNvPr id="14" name="Content Placeholder 13"/>
          <p:cNvSpPr>
            <a:spLocks noGrp="1"/>
          </p:cNvSpPr>
          <p:nvPr>
            <p:ph idx="1"/>
          </p:nvPr>
        </p:nvSpPr>
        <p:spPr/>
        <p:txBody>
          <a:bodyPr>
            <a:normAutofit/>
          </a:bodyPr>
          <a:lstStyle/>
          <a:p>
            <a:r>
              <a:rPr lang="en-US" sz="1800" dirty="0"/>
              <a:t>Initial data gathering proved to be more difficult than we anticipated, many sites wanted us to subscribe to gather historical data</a:t>
            </a:r>
          </a:p>
          <a:p>
            <a:r>
              <a:rPr lang="en-US" sz="1800" dirty="0"/>
              <a:t>Google has depreciated their finance API</a:t>
            </a:r>
          </a:p>
          <a:p>
            <a:r>
              <a:rPr lang="en-US" sz="1800" dirty="0"/>
              <a:t>Yahoo API is no longer updated, and has minimal documentation</a:t>
            </a:r>
          </a:p>
          <a:p>
            <a:r>
              <a:rPr lang="en-US" sz="1800" dirty="0"/>
              <a:t>Ultimately data was extracted from Yahoo, and </a:t>
            </a:r>
            <a:r>
              <a:rPr lang="en-US" sz="1800" dirty="0" err="1"/>
              <a:t>QuantConnect</a:t>
            </a:r>
            <a:endParaRPr lang="en-US" sz="1800" dirty="0"/>
          </a:p>
          <a:p>
            <a:r>
              <a:rPr lang="en-US" sz="1800" dirty="0"/>
              <a:t>Data scrubbing  was completed- gathering our data into </a:t>
            </a:r>
            <a:r>
              <a:rPr lang="en-US" sz="1800" dirty="0" err="1"/>
              <a:t>dataframes</a:t>
            </a:r>
            <a:r>
              <a:rPr lang="en-US" sz="1800" dirty="0"/>
              <a:t>, changing decimals to whole numbers, creating moving averages</a:t>
            </a:r>
          </a:p>
          <a:p>
            <a:r>
              <a:rPr lang="en-US" sz="1800" dirty="0"/>
              <a:t>Connecting to Twitter data proved to be a challenge</a:t>
            </a:r>
          </a:p>
          <a:p>
            <a:r>
              <a:rPr lang="en-US" sz="1800" dirty="0"/>
              <a:t>To evaluate data for trading Monte Carlo simulations were completed</a:t>
            </a:r>
          </a:p>
          <a:p>
            <a:endParaRPr lang="en-US" sz="1800" dirty="0"/>
          </a:p>
        </p:txBody>
      </p:sp>
    </p:spTree>
    <p:extLst>
      <p:ext uri="{BB962C8B-B14F-4D97-AF65-F5344CB8AC3E}">
        <p14:creationId xmlns:p14="http://schemas.microsoft.com/office/powerpoint/2010/main" val="257728306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33070" y="297027"/>
            <a:ext cx="9144001" cy="609600"/>
          </a:xfrm>
        </p:spPr>
        <p:txBody>
          <a:bodyPr/>
          <a:lstStyle/>
          <a:p>
            <a:r>
              <a:rPr lang="en-US" dirty="0"/>
              <a:t>Coin vs. Coin Comparisons</a:t>
            </a:r>
          </a:p>
        </p:txBody>
      </p:sp>
      <p:sp>
        <p:nvSpPr>
          <p:cNvPr id="4" name="TextBox 3">
            <a:extLst>
              <a:ext uri="{FF2B5EF4-FFF2-40B4-BE49-F238E27FC236}">
                <a16:creationId xmlns:a16="http://schemas.microsoft.com/office/drawing/2014/main" id="{85DCE869-E150-3A43-9219-14B971D8A91C}"/>
              </a:ext>
            </a:extLst>
          </p:cNvPr>
          <p:cNvSpPr txBox="1"/>
          <p:nvPr/>
        </p:nvSpPr>
        <p:spPr>
          <a:xfrm>
            <a:off x="531812" y="917513"/>
            <a:ext cx="6629400" cy="369332"/>
          </a:xfrm>
          <a:prstGeom prst="rect">
            <a:avLst/>
          </a:prstGeom>
          <a:noFill/>
        </p:spPr>
        <p:txBody>
          <a:bodyPr wrap="square" rtlCol="0">
            <a:spAutoFit/>
          </a:bodyPr>
          <a:lstStyle/>
          <a:p>
            <a:pPr marL="285750" indent="-285750">
              <a:buFont typeface="Arial" panose="020B0604020202020204" pitchFamily="34" charset="0"/>
              <a:buChar char="•"/>
            </a:pPr>
            <a:r>
              <a:rPr lang="en-US" dirty="0"/>
              <a:t>What do the daily changes look like compared to the Dollar?</a:t>
            </a:r>
          </a:p>
        </p:txBody>
      </p:sp>
      <p:sp>
        <p:nvSpPr>
          <p:cNvPr id="9" name="TextBox 8">
            <a:extLst>
              <a:ext uri="{FF2B5EF4-FFF2-40B4-BE49-F238E27FC236}">
                <a16:creationId xmlns:a16="http://schemas.microsoft.com/office/drawing/2014/main" id="{8F0C6526-F70D-384B-ADDF-A057F1C8AB57}"/>
              </a:ext>
            </a:extLst>
          </p:cNvPr>
          <p:cNvSpPr txBox="1"/>
          <p:nvPr/>
        </p:nvSpPr>
        <p:spPr>
          <a:xfrm>
            <a:off x="531812" y="5839788"/>
            <a:ext cx="5181600" cy="923330"/>
          </a:xfrm>
          <a:prstGeom prst="rect">
            <a:avLst/>
          </a:prstGeom>
          <a:noFill/>
        </p:spPr>
        <p:txBody>
          <a:bodyPr wrap="square" rtlCol="0">
            <a:spAutoFit/>
          </a:bodyPr>
          <a:lstStyle/>
          <a:p>
            <a:r>
              <a:rPr lang="en-US" dirty="0"/>
              <a:t>Is there a correlation between daily changes?</a:t>
            </a:r>
          </a:p>
          <a:p>
            <a:r>
              <a:rPr lang="en-US" dirty="0"/>
              <a:t>Coin vs. Coin P-Value = 0.2500</a:t>
            </a:r>
          </a:p>
          <a:p>
            <a:r>
              <a:rPr lang="en-US" dirty="0"/>
              <a:t>P-Value W/ Tether = 1.7157990391769624e-07  </a:t>
            </a:r>
          </a:p>
        </p:txBody>
      </p:sp>
      <p:sp>
        <p:nvSpPr>
          <p:cNvPr id="10" name="TextBox 9">
            <a:extLst>
              <a:ext uri="{FF2B5EF4-FFF2-40B4-BE49-F238E27FC236}">
                <a16:creationId xmlns:a16="http://schemas.microsoft.com/office/drawing/2014/main" id="{7E643301-ED3F-E043-94B5-48D38107B86B}"/>
              </a:ext>
            </a:extLst>
          </p:cNvPr>
          <p:cNvSpPr txBox="1"/>
          <p:nvPr/>
        </p:nvSpPr>
        <p:spPr>
          <a:xfrm>
            <a:off x="9964964" y="3429000"/>
            <a:ext cx="2363787" cy="1569660"/>
          </a:xfrm>
          <a:prstGeom prst="rect">
            <a:avLst/>
          </a:prstGeom>
          <a:noFill/>
        </p:spPr>
        <p:txBody>
          <a:bodyPr wrap="square" rtlCol="0">
            <a:spAutoFit/>
          </a:bodyPr>
          <a:lstStyle/>
          <a:p>
            <a:r>
              <a:rPr lang="en-US" sz="1600" b="1" dirty="0"/>
              <a:t>Coin with the greatest variance?</a:t>
            </a:r>
          </a:p>
          <a:p>
            <a:endParaRPr lang="en-US" sz="1600" b="1" dirty="0"/>
          </a:p>
          <a:p>
            <a:r>
              <a:rPr lang="en-US" sz="1600" dirty="0" err="1"/>
              <a:t>LiteCoin</a:t>
            </a:r>
            <a:r>
              <a:rPr lang="en-US" sz="1600" dirty="0"/>
              <a:t>- Nearly 30% up</a:t>
            </a:r>
          </a:p>
          <a:p>
            <a:r>
              <a:rPr lang="en-US" sz="1600" dirty="0"/>
              <a:t>And 25% down in a single day!</a:t>
            </a:r>
          </a:p>
        </p:txBody>
      </p:sp>
      <p:pic>
        <p:nvPicPr>
          <p:cNvPr id="14" name="Content Placeholder 13">
            <a:extLst>
              <a:ext uri="{FF2B5EF4-FFF2-40B4-BE49-F238E27FC236}">
                <a16:creationId xmlns:a16="http://schemas.microsoft.com/office/drawing/2014/main" id="{0A482146-36C5-A842-91F5-8A2A3F78B9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1812" y="1362194"/>
            <a:ext cx="9144001" cy="4477594"/>
          </a:xfrm>
        </p:spPr>
      </p:pic>
      <p:sp>
        <p:nvSpPr>
          <p:cNvPr id="7" name="TextBox 6">
            <a:extLst>
              <a:ext uri="{FF2B5EF4-FFF2-40B4-BE49-F238E27FC236}">
                <a16:creationId xmlns:a16="http://schemas.microsoft.com/office/drawing/2014/main" id="{AC60C14C-244B-ED4F-AFB4-ABAA8EC19A5F}"/>
              </a:ext>
            </a:extLst>
          </p:cNvPr>
          <p:cNvSpPr txBox="1"/>
          <p:nvPr/>
        </p:nvSpPr>
        <p:spPr>
          <a:xfrm>
            <a:off x="9977438" y="1676400"/>
            <a:ext cx="2363787" cy="1323439"/>
          </a:xfrm>
          <a:prstGeom prst="rect">
            <a:avLst/>
          </a:prstGeom>
          <a:noFill/>
        </p:spPr>
        <p:txBody>
          <a:bodyPr wrap="square" rtlCol="0">
            <a:spAutoFit/>
          </a:bodyPr>
          <a:lstStyle/>
          <a:p>
            <a:r>
              <a:rPr lang="en-US" sz="1600" b="1" dirty="0"/>
              <a:t>Mean % Change 2018</a:t>
            </a:r>
          </a:p>
          <a:p>
            <a:endParaRPr lang="en-US" sz="1600" b="1" dirty="0"/>
          </a:p>
          <a:p>
            <a:r>
              <a:rPr lang="en-US" sz="1600" dirty="0"/>
              <a:t>BTC% -3.395422e-01 </a:t>
            </a:r>
          </a:p>
          <a:p>
            <a:r>
              <a:rPr lang="en-US" sz="1600" dirty="0"/>
              <a:t>ETH% -4.556945e-01 </a:t>
            </a:r>
          </a:p>
          <a:p>
            <a:r>
              <a:rPr lang="en-US" sz="1600" dirty="0"/>
              <a:t>LTC% -5.310612e-01</a:t>
            </a:r>
          </a:p>
        </p:txBody>
      </p:sp>
    </p:spTree>
    <p:extLst>
      <p:ext uri="{BB962C8B-B14F-4D97-AF65-F5344CB8AC3E}">
        <p14:creationId xmlns:p14="http://schemas.microsoft.com/office/powerpoint/2010/main" val="310620685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33070" y="297027"/>
            <a:ext cx="9144001" cy="609600"/>
          </a:xfrm>
        </p:spPr>
        <p:txBody>
          <a:bodyPr/>
          <a:lstStyle/>
          <a:p>
            <a:r>
              <a:rPr lang="en-US" dirty="0"/>
              <a:t>Coin vs. Coin Comparisons</a:t>
            </a:r>
          </a:p>
        </p:txBody>
      </p:sp>
      <p:sp>
        <p:nvSpPr>
          <p:cNvPr id="4" name="TextBox 3">
            <a:extLst>
              <a:ext uri="{FF2B5EF4-FFF2-40B4-BE49-F238E27FC236}">
                <a16:creationId xmlns:a16="http://schemas.microsoft.com/office/drawing/2014/main" id="{85DCE869-E150-3A43-9219-14B971D8A91C}"/>
              </a:ext>
            </a:extLst>
          </p:cNvPr>
          <p:cNvSpPr txBox="1"/>
          <p:nvPr/>
        </p:nvSpPr>
        <p:spPr>
          <a:xfrm>
            <a:off x="531812" y="917513"/>
            <a:ext cx="5181600" cy="369332"/>
          </a:xfrm>
          <a:prstGeom prst="rect">
            <a:avLst/>
          </a:prstGeom>
          <a:noFill/>
        </p:spPr>
        <p:txBody>
          <a:bodyPr wrap="square" rtlCol="0">
            <a:spAutoFit/>
          </a:bodyPr>
          <a:lstStyle/>
          <a:p>
            <a:pPr marL="285750" indent="-285750">
              <a:buFont typeface="Arial" panose="020B0604020202020204" pitchFamily="34" charset="0"/>
              <a:buChar char="•"/>
            </a:pPr>
            <a:r>
              <a:rPr lang="en-US" dirty="0"/>
              <a:t>Which coin has the most variance?</a:t>
            </a:r>
          </a:p>
        </p:txBody>
      </p:sp>
      <p:sp>
        <p:nvSpPr>
          <p:cNvPr id="9" name="TextBox 8">
            <a:extLst>
              <a:ext uri="{FF2B5EF4-FFF2-40B4-BE49-F238E27FC236}">
                <a16:creationId xmlns:a16="http://schemas.microsoft.com/office/drawing/2014/main" id="{8F0C6526-F70D-384B-ADDF-A057F1C8AB57}"/>
              </a:ext>
            </a:extLst>
          </p:cNvPr>
          <p:cNvSpPr txBox="1"/>
          <p:nvPr/>
        </p:nvSpPr>
        <p:spPr>
          <a:xfrm>
            <a:off x="531812" y="6104268"/>
            <a:ext cx="6400800" cy="646331"/>
          </a:xfrm>
          <a:prstGeom prst="rect">
            <a:avLst/>
          </a:prstGeom>
          <a:noFill/>
        </p:spPr>
        <p:txBody>
          <a:bodyPr wrap="square" rtlCol="0">
            <a:spAutoFit/>
          </a:bodyPr>
          <a:lstStyle/>
          <a:p>
            <a:pPr marL="285750" indent="-285750">
              <a:buFont typeface="Arial" panose="020B0604020202020204" pitchFamily="34" charset="0"/>
              <a:buChar char="•"/>
            </a:pPr>
            <a:r>
              <a:rPr lang="en-US" dirty="0"/>
              <a:t>Wild daily variances observed from +30% to -25%</a:t>
            </a:r>
          </a:p>
          <a:p>
            <a:pPr marL="285750" indent="-285750">
              <a:buFont typeface="Arial" panose="020B0604020202020204" pitchFamily="34" charset="0"/>
              <a:buChar char="•"/>
            </a:pPr>
            <a:r>
              <a:rPr lang="en-US" dirty="0"/>
              <a:t>Note Tether (USD) stays very consistent with minimal change</a:t>
            </a:r>
          </a:p>
        </p:txBody>
      </p:sp>
      <p:pic>
        <p:nvPicPr>
          <p:cNvPr id="18" name="Content Placeholder 17">
            <a:extLst>
              <a:ext uri="{FF2B5EF4-FFF2-40B4-BE49-F238E27FC236}">
                <a16:creationId xmlns:a16="http://schemas.microsoft.com/office/drawing/2014/main" id="{84E4D9BC-9114-DC48-A0C3-DFDBA5E4B33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1812" y="1448047"/>
            <a:ext cx="5562600" cy="4339364"/>
          </a:xfrm>
        </p:spPr>
      </p:pic>
      <p:pic>
        <p:nvPicPr>
          <p:cNvPr id="20" name="Picture 19">
            <a:extLst>
              <a:ext uri="{FF2B5EF4-FFF2-40B4-BE49-F238E27FC236}">
                <a16:creationId xmlns:a16="http://schemas.microsoft.com/office/drawing/2014/main" id="{3E30CD25-B145-D34A-943E-05DB2FC6C5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4012" y="1102179"/>
            <a:ext cx="4657700" cy="4970743"/>
          </a:xfrm>
          <a:prstGeom prst="rect">
            <a:avLst/>
          </a:prstGeom>
        </p:spPr>
      </p:pic>
    </p:spTree>
    <p:extLst>
      <p:ext uri="{BB962C8B-B14F-4D97-AF65-F5344CB8AC3E}">
        <p14:creationId xmlns:p14="http://schemas.microsoft.com/office/powerpoint/2010/main" val="237795484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SHARP RATIO S&amp;P vs CRYPTOS</a:t>
            </a:r>
            <a:endParaRPr lang="en-US" dirty="0"/>
          </a:p>
        </p:txBody>
      </p:sp>
      <p:pic>
        <p:nvPicPr>
          <p:cNvPr id="6" name="Content Placeholder 5">
            <a:extLst>
              <a:ext uri="{FF2B5EF4-FFF2-40B4-BE49-F238E27FC236}">
                <a16:creationId xmlns:a16="http://schemas.microsoft.com/office/drawing/2014/main" id="{47CB62DE-8650-4010-8F07-BF9F3D02C99A}"/>
              </a:ext>
            </a:extLst>
          </p:cNvPr>
          <p:cNvPicPr>
            <a:picLocks noGrp="1" noChangeAspect="1"/>
          </p:cNvPicPr>
          <p:nvPr>
            <p:ph sz="half" idx="1"/>
          </p:nvPr>
        </p:nvPicPr>
        <p:blipFill>
          <a:blip r:embed="rId2"/>
          <a:stretch>
            <a:fillRect/>
          </a:stretch>
        </p:blipFill>
        <p:spPr>
          <a:xfrm>
            <a:off x="1827212" y="2057400"/>
            <a:ext cx="6813526" cy="4241201"/>
          </a:xfrm>
          <a:prstGeom prst="rect">
            <a:avLst/>
          </a:prstGeom>
        </p:spPr>
      </p:pic>
    </p:spTree>
    <p:extLst>
      <p:ext uri="{BB962C8B-B14F-4D97-AF65-F5344CB8AC3E}">
        <p14:creationId xmlns:p14="http://schemas.microsoft.com/office/powerpoint/2010/main" val="420698826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0</TotalTime>
  <Words>724</Words>
  <Application>Microsoft Office PowerPoint</Application>
  <PresentationFormat>Custom</PresentationFormat>
  <Paragraphs>73</Paragraphs>
  <Slides>15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Corbel</vt:lpstr>
      <vt:lpstr>Digital Blue Tunnel 16x9</vt:lpstr>
      <vt:lpstr>Cryptocurrency Analysis</vt:lpstr>
      <vt:lpstr>Team Motivation for Crypto</vt:lpstr>
      <vt:lpstr>Results High-level</vt:lpstr>
      <vt:lpstr>HISTORY &amp; EVOLUTION</vt:lpstr>
      <vt:lpstr>Volume Comparison</vt:lpstr>
      <vt:lpstr>Data Cleaning and Exploration</vt:lpstr>
      <vt:lpstr>Coin vs. Coin Comparisons</vt:lpstr>
      <vt:lpstr>Coin vs. Coin Comparisons</vt:lpstr>
      <vt:lpstr>SHARP RATIO S&amp;P vs CRYPTOS</vt:lpstr>
      <vt:lpstr>Brandon</vt:lpstr>
      <vt:lpstr>Brandon</vt:lpstr>
      <vt:lpstr>What is Cryptocurrency Hedging?</vt:lpstr>
      <vt:lpstr>Cryptocurrency historic regression</vt:lpstr>
      <vt:lpstr>Cryptocurrency Hedging Chart</vt:lpstr>
      <vt:lpstr>Questions or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Cryptocurrency Analysis</dc:title>
  <dc:creator>Alex Garfias</dc:creator>
  <cp:lastModifiedBy>Alex Garfias</cp:lastModifiedBy>
  <cp:revision>54</cp:revision>
  <dcterms:created xsi:type="dcterms:W3CDTF">2019-04-05T03:49:48Z</dcterms:created>
  <dcterms:modified xsi:type="dcterms:W3CDTF">2019-04-13T02:19:00Z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